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4" r:id="rId3"/>
    <p:sldId id="285" r:id="rId4"/>
    <p:sldId id="286" r:id="rId5"/>
    <p:sldId id="287" r:id="rId6"/>
    <p:sldId id="261" r:id="rId7"/>
    <p:sldId id="257" r:id="rId8"/>
    <p:sldId id="264" r:id="rId9"/>
    <p:sldId id="260" r:id="rId10"/>
    <p:sldId id="263" r:id="rId11"/>
    <p:sldId id="259" r:id="rId12"/>
    <p:sldId id="279" r:id="rId13"/>
    <p:sldId id="288" r:id="rId14"/>
    <p:sldId id="282" r:id="rId15"/>
    <p:sldId id="280" r:id="rId16"/>
    <p:sldId id="283" r:id="rId17"/>
  </p:sldIdLst>
  <p:sldSz cx="12192000" cy="6858000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0B6DF-9E3D-4BD9-9DFD-ACB675B58AA6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71800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78342"/>
            <a:ext cx="2971800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BCECF-6482-4B1F-BF71-7586B9B1E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5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66B2F-B7A2-4CDD-9936-7C43019922B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71800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78342"/>
            <a:ext cx="2971800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92866-A1B6-414B-98F2-CED1906EA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0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4F2E-8B71-4563-9886-C725EA97557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C366-392A-4F1B-BCF1-A8C7C89F5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74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4F2E-8B71-4563-9886-C725EA97557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C366-392A-4F1B-BCF1-A8C7C89F5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4F2E-8B71-4563-9886-C725EA97557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C366-392A-4F1B-BCF1-A8C7C89F5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0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4F2E-8B71-4563-9886-C725EA97557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C366-392A-4F1B-BCF1-A8C7C89F5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8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4F2E-8B71-4563-9886-C725EA97557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C366-392A-4F1B-BCF1-A8C7C89F5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0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4F2E-8B71-4563-9886-C725EA97557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C366-392A-4F1B-BCF1-A8C7C89F5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1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4F2E-8B71-4563-9886-C725EA97557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C366-392A-4F1B-BCF1-A8C7C89F5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4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4F2E-8B71-4563-9886-C725EA97557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C366-392A-4F1B-BCF1-A8C7C89F5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5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4F2E-8B71-4563-9886-C725EA97557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C366-392A-4F1B-BCF1-A8C7C89F5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1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4F2E-8B71-4563-9886-C725EA97557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C366-392A-4F1B-BCF1-A8C7C89F5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0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4F2E-8B71-4563-9886-C725EA97557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C366-392A-4F1B-BCF1-A8C7C89F5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1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94F2E-8B71-4563-9886-C725EA975571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1C366-392A-4F1B-BCF1-A8C7C89F5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9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571" y="482711"/>
            <a:ext cx="11707586" cy="43978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500" b="1" dirty="0"/>
              <a:t>Городской конкурс методических служб – </a:t>
            </a:r>
            <a:r>
              <a:rPr lang="ru-RU" sz="3500" b="1" dirty="0" smtClean="0"/>
              <a:t>2022</a:t>
            </a:r>
            <a:r>
              <a:rPr lang="ru-RU" sz="3500" b="1" dirty="0"/>
              <a:t/>
            </a:r>
            <a:br>
              <a:rPr lang="ru-RU" sz="3500" b="1" dirty="0"/>
            </a:br>
            <a:r>
              <a:rPr lang="ru-RU" sz="3500" b="1" dirty="0"/>
              <a:t>НОМИНАЦИЯ </a:t>
            </a:r>
            <a:r>
              <a:rPr lang="ru-RU" sz="3500" b="1" dirty="0" smtClean="0"/>
              <a:t>«Лучшее </a:t>
            </a:r>
            <a:r>
              <a:rPr lang="ru-RU" sz="3500" b="1" dirty="0"/>
              <a:t>опорное учреждение системы образования городского округа "Город Архангельск» </a:t>
            </a:r>
            <a:r>
              <a:rPr lang="ru-RU" sz="3500" b="1" dirty="0" smtClean="0"/>
              <a:t>:</a:t>
            </a:r>
            <a:br>
              <a:rPr lang="ru-RU" sz="3500" b="1" dirty="0" smtClean="0"/>
            </a:br>
            <a:r>
              <a:rPr lang="ru-RU" sz="3500" b="1" dirty="0" smtClean="0"/>
              <a:t>«</a:t>
            </a:r>
            <a:r>
              <a:rPr lang="ru-RU" sz="3500" b="1" dirty="0"/>
              <a:t>Кванториум </a:t>
            </a:r>
            <a:r>
              <a:rPr lang="ru-RU" sz="3500" b="1" dirty="0"/>
              <a:t>МБОУ СШ № 77 - первый школьный детский технопарк в Архангельской области. </a:t>
            </a:r>
            <a:r>
              <a:rPr lang="ru-RU" sz="3500" b="1" dirty="0" smtClean="0"/>
              <a:t/>
            </a:r>
            <a:br>
              <a:rPr lang="ru-RU" sz="3500" b="1" dirty="0" smtClean="0"/>
            </a:br>
            <a:r>
              <a:rPr lang="ru-RU" sz="3500" b="1" dirty="0" smtClean="0"/>
              <a:t>Опыт </a:t>
            </a:r>
            <a:r>
              <a:rPr lang="ru-RU" sz="3500" b="1" dirty="0"/>
              <a:t>и перспективы работы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69" y="4368566"/>
            <a:ext cx="7411659" cy="3370751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Педагоги 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17492" y="1690688"/>
            <a:ext cx="1112796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38200" y="21420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Работают 2 кандидаты наук, сотрудники и аспиранты ВУЗов,  студенты, практиканты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233" y="1773661"/>
            <a:ext cx="3788763" cy="50516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7" y="1774394"/>
            <a:ext cx="3299837" cy="24748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16" y="1773661"/>
            <a:ext cx="4394347" cy="32957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11" y="3904525"/>
            <a:ext cx="2190615" cy="29208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2" t="18519" r="1666" b="-2370"/>
          <a:stretch/>
        </p:blipFill>
        <p:spPr>
          <a:xfrm>
            <a:off x="201257" y="4159977"/>
            <a:ext cx="3290459" cy="27148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5" t="16190" r="4165" b="34108"/>
          <a:stretch/>
        </p:blipFill>
        <p:spPr>
          <a:xfrm>
            <a:off x="8843686" y="3904525"/>
            <a:ext cx="2935777" cy="29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Основной учебный процесс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10986" y="1565582"/>
            <a:ext cx="11381014" cy="5292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3500" dirty="0" smtClean="0"/>
          </a:p>
          <a:p>
            <a:r>
              <a:rPr lang="ru-RU" sz="3500" dirty="0" smtClean="0"/>
              <a:t>Физика </a:t>
            </a:r>
          </a:p>
          <a:p>
            <a:r>
              <a:rPr lang="ru-RU" sz="3500" dirty="0" smtClean="0"/>
              <a:t>Биология</a:t>
            </a:r>
          </a:p>
          <a:p>
            <a:r>
              <a:rPr lang="ru-RU" sz="3500" dirty="0" smtClean="0"/>
              <a:t>Химия</a:t>
            </a:r>
          </a:p>
          <a:p>
            <a:r>
              <a:rPr lang="ru-RU" sz="3500" dirty="0" smtClean="0"/>
              <a:t>Информатика</a:t>
            </a:r>
          </a:p>
          <a:p>
            <a:r>
              <a:rPr lang="ru-RU" sz="3500" dirty="0" smtClean="0"/>
              <a:t>Технологии </a:t>
            </a:r>
          </a:p>
          <a:p>
            <a:endParaRPr lang="ru-RU" sz="3500" dirty="0"/>
          </a:p>
          <a:p>
            <a:r>
              <a:rPr lang="ru-RU" sz="3500" dirty="0" smtClean="0"/>
              <a:t>С 1 января 2022 года – сетевая программа с МБОУ СШ№20</a:t>
            </a:r>
          </a:p>
          <a:p>
            <a:r>
              <a:rPr lang="ru-RU" sz="3500" dirty="0" smtClean="0"/>
              <a:t>С 1 сентября 2022 года – профильный </a:t>
            </a:r>
            <a:r>
              <a:rPr lang="en-US" sz="3500" dirty="0" smtClean="0"/>
              <a:t>IT – </a:t>
            </a:r>
            <a:r>
              <a:rPr lang="ru-RU" sz="3500" dirty="0" smtClean="0"/>
              <a:t>класс </a:t>
            </a:r>
          </a:p>
          <a:p>
            <a:r>
              <a:rPr lang="ru-RU" sz="3500" dirty="0" smtClean="0"/>
              <a:t>С 1 сентября – сетевая программа с МБОУ СШ №93</a:t>
            </a:r>
            <a:endParaRPr lang="ru-RU" sz="35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22555" y="1565582"/>
            <a:ext cx="1112796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08255" y="5195968"/>
            <a:ext cx="1112796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54" y="1825624"/>
            <a:ext cx="8210246" cy="373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Мероприятия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7273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По плану реализации проекта были осуществлены  мероприятия для педагогов, в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ru-RU" dirty="0" err="1"/>
              <a:t>вебинары</a:t>
            </a:r>
            <a:r>
              <a:rPr lang="ru-RU" dirty="0"/>
              <a:t> и методические встречи в рамках городских и внутренних мероприятий: Мастер-класс по работе с инновационным оборудованием, Мастер-класс по работе с инновационном оборудованием и робототехнике (на базе Библиотеки </a:t>
            </a:r>
            <a:r>
              <a:rPr lang="ru-RU" dirty="0" err="1"/>
              <a:t>им.Е.С</a:t>
            </a:r>
            <a:r>
              <a:rPr lang="ru-RU" dirty="0"/>
              <a:t>. </a:t>
            </a:r>
            <a:r>
              <a:rPr lang="ru-RU" dirty="0" err="1"/>
              <a:t>Коковина</a:t>
            </a:r>
            <a:r>
              <a:rPr lang="ru-RU" dirty="0"/>
              <a:t>), </a:t>
            </a:r>
            <a:r>
              <a:rPr lang="ru-RU" dirty="0" err="1"/>
              <a:t>Вебинар</a:t>
            </a:r>
            <a:r>
              <a:rPr lang="ru-RU" dirty="0"/>
              <a:t> по реализации программ дополнительного образования технических и естественно-научных направленностей для педагогов города, Мастер-класс по работе с инновационным оборудованием в рамках Августовской конференции руководящих и педагогических работников для учителей образовательных учреждений г. Архангельск, где были организованы мастер-классы по работе с инновационным оборудованием учреждения, в том числе оборудования по альтернативной энергетике, робототехнике, цифровым лабораториям , лазерному станку и аддитивным технологиям, моделированию квадрокоптеров.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9375" y="1597876"/>
            <a:ext cx="111279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0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Реализована сетевая программа по информатике совместно с МБОУ СШ№20, принято участие во всероссийском акселераторе – </a:t>
            </a:r>
            <a:r>
              <a:rPr lang="ru-RU" dirty="0" err="1"/>
              <a:t>хакатон</a:t>
            </a:r>
            <a:r>
              <a:rPr lang="ru-RU" dirty="0"/>
              <a:t>. В данный момент реализуется сетевая программа с МБОУ СШ№93 по </a:t>
            </a:r>
            <a:r>
              <a:rPr lang="en-US" dirty="0"/>
              <a:t>scratch</a:t>
            </a:r>
            <a:r>
              <a:rPr lang="ru-RU" dirty="0"/>
              <a:t>-программированию. МБОУ СШ№877 стала единственной офлайн площадкой для реализации федерального проекта «Код будущего» в г. </a:t>
            </a:r>
            <a:r>
              <a:rPr lang="ru-RU" dirty="0" smtClean="0"/>
              <a:t>Архангельске</a:t>
            </a:r>
          </a:p>
          <a:p>
            <a:endParaRPr lang="ru-RU" dirty="0"/>
          </a:p>
          <a:p>
            <a:r>
              <a:rPr lang="ru-RU" dirty="0"/>
              <a:t>Разработаны методические материалы – рабочие и учебные программы  по направлениям работы Кванториума. 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8883" y="1516596"/>
            <a:ext cx="111279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019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CC00"/>
                </a:solidFill>
              </a:rPr>
              <a:t>СОГЛАШЕНИЯ о сотрудничестве </a:t>
            </a:r>
            <a:endParaRPr lang="ru-RU" b="1" dirty="0">
              <a:solidFill>
                <a:srgbClr val="00CC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2832913" cy="19955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539" y="1795469"/>
            <a:ext cx="1968601" cy="20257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246" y="1720844"/>
            <a:ext cx="2609984" cy="20257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8643" y="1825625"/>
            <a:ext cx="2025754" cy="2044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926004"/>
            <a:ext cx="2229136" cy="19871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8139" y="3926004"/>
            <a:ext cx="2342301" cy="19871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8875" y="3855623"/>
            <a:ext cx="3741541" cy="2159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1522" y="3855623"/>
            <a:ext cx="1859302" cy="2548587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79375" y="1597876"/>
            <a:ext cx="11127963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848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872" y="3687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Основные результаты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3033"/>
            <a:ext cx="11765643" cy="4990971"/>
          </a:xfrm>
        </p:spPr>
        <p:txBody>
          <a:bodyPr>
            <a:noAutofit/>
          </a:bodyPr>
          <a:lstStyle/>
          <a:p>
            <a:pPr indent="450215" algn="just">
              <a:lnSpc>
                <a:spcPct val="100000"/>
              </a:lnSpc>
              <a:spcAft>
                <a:spcPts val="0"/>
              </a:spcAft>
            </a:pP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Более 400 человек обучилось, 2000 гостей</a:t>
            </a:r>
          </a:p>
          <a:p>
            <a:pPr indent="450215" algn="just">
              <a:lnSpc>
                <a:spcPct val="100000"/>
              </a:lnSpc>
              <a:spcAft>
                <a:spcPts val="0"/>
              </a:spcAft>
            </a:pP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Реализуется 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10 программ дополнительного образования:</a:t>
            </a:r>
          </a:p>
          <a:p>
            <a:pPr indent="449580" algn="just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организованных </a:t>
            </a:r>
            <a:r>
              <a:rPr lang="ru-RU" sz="26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кванториумом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 мероприятиях приняло участие 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почти 500 человек</a:t>
            </a:r>
            <a:endParaRPr lang="ru-RU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Заключены соглашения о 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сотрудничестве и сетевые договоры</a:t>
            </a:r>
            <a:endParaRPr lang="ru-RU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Более 20 проектов 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для участия в 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конкурсах</a:t>
            </a:r>
            <a:endParaRPr lang="ru-RU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0000"/>
              </a:lnSpc>
              <a:spcAft>
                <a:spcPts val="1000"/>
              </a:spcAft>
            </a:pP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С 1 по 20 июня проведены Инженерные каникулы для 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обучающихся. 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Подготовлено 3 проекта, проведена 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защита</a:t>
            </a:r>
          </a:p>
          <a:p>
            <a:pPr indent="449580" algn="just">
              <a:lnSpc>
                <a:spcPct val="100000"/>
              </a:lnSpc>
              <a:spcAft>
                <a:spcPts val="1000"/>
              </a:spcAft>
            </a:pP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проведен </a:t>
            </a: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этап всероссийского конкурса «ШУСТРИК» Фонда содействия 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инновациям</a:t>
            </a:r>
            <a:endParaRPr lang="ru-RU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15690" y="1123033"/>
            <a:ext cx="111279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7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СЕЙЧАС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561364"/>
            <a:ext cx="11643360" cy="5286375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проектов в рамках всероссийского акселератора «Вокзалы будущего» совместно с РЖД</a:t>
            </a:r>
          </a:p>
          <a:p>
            <a:r>
              <a:rPr lang="ru-RU" dirty="0" smtClean="0"/>
              <a:t>Подготовка к проведению программы повышения квалификации учителей по направлению «Цифровая физика»</a:t>
            </a:r>
          </a:p>
          <a:p>
            <a:r>
              <a:rPr lang="ru-RU" dirty="0" smtClean="0"/>
              <a:t>Подготовка к проведению региональной олимпиады по робототехнике</a:t>
            </a:r>
          </a:p>
          <a:p>
            <a:r>
              <a:rPr lang="ru-RU" dirty="0" smtClean="0"/>
              <a:t>Проведение регионального этапа всероссийского конкурса «Шустрик»</a:t>
            </a:r>
          </a:p>
          <a:p>
            <a:r>
              <a:rPr lang="ru-RU" dirty="0" smtClean="0"/>
              <a:t>Еженедельное проведение выездных и локальных мастер-классов, регулярный обмен опытом</a:t>
            </a:r>
          </a:p>
          <a:p>
            <a:r>
              <a:rPr lang="ru-RU" dirty="0" smtClean="0"/>
              <a:t>Подготовка «Регионального  мастер-класса по использованию цифрового оборудования» для педагогов области</a:t>
            </a:r>
          </a:p>
          <a:p>
            <a:r>
              <a:rPr lang="ru-RU" dirty="0" smtClean="0"/>
              <a:t>Реализация программ</a:t>
            </a:r>
            <a:r>
              <a:rPr lang="ru-RU" dirty="0"/>
              <a:t> </a:t>
            </a:r>
            <a:r>
              <a:rPr lang="ru-RU" dirty="0" smtClean="0"/>
              <a:t>основного и дополнительного образования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2018" y="1459764"/>
            <a:ext cx="111279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36" y="5562872"/>
            <a:ext cx="3472928" cy="15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5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2772" y="529601"/>
            <a:ext cx="10804071" cy="4488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800"/>
              </a:spcAft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направлен на исполнение Указа Президента РФ от 7 мая 2012 г. № 599 «О мерах по реализации государственной политики в области образования и науки» и способствует вовлечению школьников в инновационную деятельность и методической поддержке педагогов, реализующих данную деятельность в учреждениях основного и дополнительного образования. Научно-технический прогресс, быстрое внедрение науки во все сферы жизни и производства требуют от педагогов не только широкого теоретического кругозора, но и творческого подхода к решению различного рода задач, внедрению современных средств обучения и актуальных методах решения поставленных задач.  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68" y="5414330"/>
            <a:ext cx="3961205" cy="17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4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2" y="1410154"/>
            <a:ext cx="10374086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 предполагает комплексную работу, направленную на информационно-методическое сопровождение организаций основного и дополнительного образования города Архангельска и </a:t>
            </a:r>
            <a:r>
              <a:rPr lang="ru-RU" dirty="0"/>
              <a:t>Архангельской</a:t>
            </a:r>
            <a:r>
              <a:rPr lang="ru-RU" dirty="0"/>
              <a:t> области по вопросам: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628" y="3246210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- </a:t>
            </a:r>
            <a:r>
              <a:rPr lang="ru-RU" dirty="0"/>
              <a:t>внедрения инновационной деятельности и научно-технического творчества</a:t>
            </a:r>
          </a:p>
          <a:p>
            <a:r>
              <a:rPr lang="ru-RU" dirty="0"/>
              <a:t>- реализации проектной деятельности</a:t>
            </a:r>
          </a:p>
          <a:p>
            <a:r>
              <a:rPr lang="ru-RU" dirty="0"/>
              <a:t>-участия в конкурсах инновационной направленности</a:t>
            </a:r>
          </a:p>
          <a:p>
            <a:r>
              <a:rPr lang="ru-RU" dirty="0"/>
              <a:t>- совершенствования учебного процесса </a:t>
            </a:r>
          </a:p>
          <a:p>
            <a:r>
              <a:rPr lang="ru-RU" dirty="0"/>
              <a:t>- создания кружков технической направленности на базе школ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331" y="3804556"/>
            <a:ext cx="6084957" cy="276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0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реализуется по следующим направлениям работы: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370738"/>
            <a:ext cx="10515600" cy="4351338"/>
          </a:xfrm>
        </p:spPr>
        <p:txBody>
          <a:bodyPr/>
          <a:lstStyle/>
          <a:p>
            <a:pPr lvl="0"/>
            <a:r>
              <a:rPr lang="ru-RU" dirty="0"/>
              <a:t>методическое сопровождение по открытию кружков инновационной направленности в образовательных учреждениях</a:t>
            </a:r>
          </a:p>
          <a:p>
            <a:pPr lvl="0"/>
            <a:r>
              <a:rPr lang="ru-RU" dirty="0"/>
              <a:t>методическое сопровождение по реализации программ дополнительного образования в сфере инновационной деятельности и научно-технического творчества</a:t>
            </a:r>
          </a:p>
          <a:p>
            <a:pPr lvl="0"/>
            <a:r>
              <a:rPr lang="ru-RU" dirty="0"/>
              <a:t>проведение конкурсов научно-технического творчества и инновационной деятельности.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55105"/>
            <a:ext cx="8210246" cy="373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8325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500" dirty="0"/>
              <a:t>Проект предполагает комплексную работу, способствующую внедрению современных методов работы со школьниками, ознакомлению с политикой РФ в сфере инновационного развития, проведение совместных целенаправленных мероприятий в сфере инновационной деятельности и научно-технического творчества</a:t>
            </a:r>
            <a:r>
              <a:rPr lang="ru-RU" sz="4500" dirty="0" smtClean="0"/>
              <a:t>.</a:t>
            </a: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271278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474" y="2271759"/>
            <a:ext cx="8509000" cy="1325563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FF0000"/>
                </a:solidFill>
              </a:rPr>
              <a:t>Первый школьный технопарк</a:t>
            </a:r>
            <a:r>
              <a:rPr lang="ru-RU" sz="3500" b="1" dirty="0" smtClean="0"/>
              <a:t/>
            </a:r>
            <a:br>
              <a:rPr lang="ru-RU" sz="3500" b="1" dirty="0" smtClean="0"/>
            </a:br>
            <a:r>
              <a:rPr lang="ru-RU" sz="3500" b="1" dirty="0"/>
              <a:t/>
            </a:r>
            <a:br>
              <a:rPr lang="ru-RU" sz="3500" b="1" dirty="0"/>
            </a:br>
            <a:r>
              <a:rPr lang="ru-RU" sz="3500" b="1" dirty="0" smtClean="0"/>
              <a:t>Расположение: ул. Адмирала Макарова, 33</a:t>
            </a:r>
            <a:endParaRPr lang="ru-RU" sz="3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474" y="3895284"/>
            <a:ext cx="8391072" cy="4351338"/>
          </a:xfrm>
        </p:spPr>
        <p:txBody>
          <a:bodyPr>
            <a:noAutofit/>
          </a:bodyPr>
          <a:lstStyle/>
          <a:p>
            <a:r>
              <a:rPr lang="ru-RU" sz="2500" dirty="0" smtClean="0"/>
              <a:t>Заняты 7 кабинетов</a:t>
            </a:r>
          </a:p>
          <a:p>
            <a:r>
              <a:rPr lang="ru-RU" sz="2500" dirty="0" smtClean="0"/>
              <a:t>Выделено финансирование:</a:t>
            </a:r>
          </a:p>
          <a:p>
            <a:pPr lvl="1"/>
            <a:r>
              <a:rPr lang="ru-RU" sz="2100" dirty="0" smtClean="0"/>
              <a:t>субсидия </a:t>
            </a:r>
            <a:r>
              <a:rPr lang="ru-RU" sz="2100" dirty="0"/>
              <a:t>из федерального бюджета </a:t>
            </a:r>
            <a:r>
              <a:rPr lang="ru-RU" sz="2100" dirty="0" smtClean="0">
                <a:solidFill>
                  <a:srgbClr val="FF0000"/>
                </a:solidFill>
              </a:rPr>
              <a:t>20</a:t>
            </a:r>
            <a:r>
              <a:rPr lang="ru-RU" sz="2100" dirty="0">
                <a:solidFill>
                  <a:srgbClr val="FF0000"/>
                </a:solidFill>
              </a:rPr>
              <a:t> 934,60 </a:t>
            </a:r>
            <a:r>
              <a:rPr lang="ru-RU" sz="2100" dirty="0"/>
              <a:t>тыс. </a:t>
            </a:r>
            <a:r>
              <a:rPr lang="ru-RU" sz="2100" dirty="0" smtClean="0"/>
              <a:t>руб. </a:t>
            </a:r>
          </a:p>
          <a:p>
            <a:pPr lvl="1"/>
            <a:r>
              <a:rPr lang="ru-RU" sz="2100" dirty="0" smtClean="0"/>
              <a:t>из </a:t>
            </a:r>
            <a:r>
              <a:rPr lang="ru-RU" sz="2100" dirty="0"/>
              <a:t>областного бюджета – </a:t>
            </a:r>
            <a:r>
              <a:rPr lang="ru-RU" sz="2100" dirty="0">
                <a:solidFill>
                  <a:srgbClr val="FF0000"/>
                </a:solidFill>
              </a:rPr>
              <a:t>427,24 </a:t>
            </a:r>
            <a:r>
              <a:rPr lang="ru-RU" sz="2100" dirty="0"/>
              <a:t>тыс. </a:t>
            </a:r>
            <a:r>
              <a:rPr lang="ru-RU" sz="2100" dirty="0" smtClean="0"/>
              <a:t>руб.</a:t>
            </a:r>
            <a:endParaRPr lang="ru-RU" sz="2100" dirty="0"/>
          </a:p>
          <a:p>
            <a:pPr lvl="1"/>
            <a:r>
              <a:rPr lang="ru-RU" sz="2100" dirty="0"/>
              <a:t>дополнительно из областного бюджета </a:t>
            </a:r>
            <a:r>
              <a:rPr lang="ru-RU" sz="2100" dirty="0" smtClean="0">
                <a:solidFill>
                  <a:srgbClr val="FF0000"/>
                </a:solidFill>
              </a:rPr>
              <a:t>3</a:t>
            </a:r>
            <a:r>
              <a:rPr lang="en-US" sz="2100" dirty="0">
                <a:solidFill>
                  <a:srgbClr val="FF0000"/>
                </a:solidFill>
              </a:rPr>
              <a:t> </a:t>
            </a:r>
            <a:r>
              <a:rPr lang="ru-RU" sz="2100" dirty="0">
                <a:solidFill>
                  <a:srgbClr val="FF0000"/>
                </a:solidFill>
              </a:rPr>
              <a:t>205,7 </a:t>
            </a:r>
            <a:r>
              <a:rPr lang="ru-RU" sz="2100" dirty="0"/>
              <a:t>тыс. </a:t>
            </a:r>
            <a:r>
              <a:rPr lang="ru-RU" sz="2100" dirty="0" smtClean="0"/>
              <a:t>руб. </a:t>
            </a:r>
          </a:p>
          <a:p>
            <a:pPr lvl="1"/>
            <a:r>
              <a:rPr lang="ru-RU" sz="2100" dirty="0" smtClean="0"/>
              <a:t>из </a:t>
            </a:r>
            <a:r>
              <a:rPr lang="ru-RU" sz="2100" dirty="0"/>
              <a:t>местного бюджета – </a:t>
            </a:r>
            <a:r>
              <a:rPr lang="ru-RU" sz="2100" dirty="0">
                <a:solidFill>
                  <a:srgbClr val="FF0000"/>
                </a:solidFill>
              </a:rPr>
              <a:t>1 480,0 </a:t>
            </a:r>
            <a:r>
              <a:rPr lang="ru-RU" sz="2100" dirty="0"/>
              <a:t>тыс. </a:t>
            </a:r>
            <a:r>
              <a:rPr lang="ru-RU" sz="2100" dirty="0" smtClean="0"/>
              <a:t>рублей</a:t>
            </a:r>
          </a:p>
          <a:p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9895"/>
            <a:ext cx="120497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FF0000"/>
                </a:solidFill>
              </a:rPr>
              <a:t>1 сентября 2021 года создан на базе МБОУ СШ №77 </a:t>
            </a:r>
          </a:p>
          <a:p>
            <a:pPr algn="ctr"/>
            <a:r>
              <a:rPr lang="ru-RU" sz="3500" dirty="0" smtClean="0">
                <a:solidFill>
                  <a:srgbClr val="FF0000"/>
                </a:solidFill>
              </a:rPr>
              <a:t>в рамках федерального проекта "Современная школа" национального проекта "Образование" </a:t>
            </a:r>
            <a:endParaRPr lang="ru-RU" sz="35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8255" y="1973796"/>
            <a:ext cx="111279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33874" y="2713310"/>
            <a:ext cx="4385724" cy="32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309" y="1825625"/>
            <a:ext cx="10515600" cy="13255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3500" b="1" u="sng" dirty="0" smtClean="0">
                <a:solidFill>
                  <a:srgbClr val="002060"/>
                </a:solidFill>
              </a:rPr>
              <a:t>ЦЕЛЬ</a:t>
            </a:r>
            <a:r>
              <a:rPr lang="ru-RU" sz="3500" b="1" dirty="0" smtClean="0">
                <a:solidFill>
                  <a:srgbClr val="002060"/>
                </a:solidFill>
              </a:rPr>
              <a:t> - развитие </a:t>
            </a:r>
            <a:r>
              <a:rPr lang="ru-RU" sz="3500" b="1" dirty="0">
                <a:solidFill>
                  <a:srgbClr val="002060"/>
                </a:solidFill>
              </a:rPr>
              <a:t>у обучающихся естественно-научной, математической, информационной грамотности, формирования критического и креативного мышления, совершенствования навыков естественно-научной и технологической направленностей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49" y="3484277"/>
            <a:ext cx="8210246" cy="373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781" y="29456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CC00"/>
                </a:solidFill>
              </a:rPr>
              <a:t>Оборудование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405" y="2254168"/>
            <a:ext cx="3170115" cy="23775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" y="4739512"/>
            <a:ext cx="1423159" cy="18975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83" y="2254168"/>
            <a:ext cx="3183467" cy="2387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891" y="2254168"/>
            <a:ext cx="1808332" cy="241110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43600" y="1668996"/>
            <a:ext cx="11127963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01" y="4747298"/>
            <a:ext cx="2519680" cy="18897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90" y="4737661"/>
            <a:ext cx="2546777" cy="19100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782" y="4716300"/>
            <a:ext cx="2575258" cy="19314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75" y="4721714"/>
            <a:ext cx="2889750" cy="19260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" y="2254168"/>
            <a:ext cx="3582275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Дополнительное образование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внеурочная деятельность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7057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sz="3500" dirty="0" smtClean="0"/>
              <a:t>ХАЙТЕК</a:t>
            </a:r>
          </a:p>
          <a:p>
            <a:r>
              <a:rPr lang="ru-RU" sz="3500" dirty="0" smtClean="0"/>
              <a:t>Энергетика</a:t>
            </a:r>
          </a:p>
          <a:p>
            <a:r>
              <a:rPr lang="ru-RU" sz="3500" dirty="0" err="1" smtClean="0"/>
              <a:t>Нейротехнологии</a:t>
            </a:r>
            <a:endParaRPr lang="ru-RU" sz="3500" dirty="0" smtClean="0"/>
          </a:p>
          <a:p>
            <a:r>
              <a:rPr lang="ru-RU" sz="3500" dirty="0" smtClean="0"/>
              <a:t>Робототехника</a:t>
            </a:r>
          </a:p>
          <a:p>
            <a:r>
              <a:rPr lang="ru-RU" sz="3500" dirty="0" smtClean="0"/>
              <a:t>Программирование</a:t>
            </a:r>
          </a:p>
          <a:p>
            <a:r>
              <a:rPr lang="ru-RU" sz="3500" dirty="0" smtClean="0"/>
              <a:t>Моделирование </a:t>
            </a:r>
            <a:r>
              <a:rPr lang="ru-RU" sz="3500" dirty="0" err="1" smtClean="0"/>
              <a:t>коптеров</a:t>
            </a:r>
            <a:endParaRPr lang="ru-RU" sz="3500" dirty="0" smtClean="0"/>
          </a:p>
          <a:p>
            <a:r>
              <a:rPr lang="ru-RU" sz="3500" dirty="0" smtClean="0"/>
              <a:t>Разработка сайтов</a:t>
            </a:r>
          </a:p>
          <a:p>
            <a:r>
              <a:rPr lang="ru-RU" sz="3500" dirty="0" smtClean="0"/>
              <a:t>Подготовка к олимпиадам</a:t>
            </a:r>
            <a:endParaRPr lang="ru-RU" sz="3500" dirty="0"/>
          </a:p>
        </p:txBody>
      </p:sp>
      <p:sp>
        <p:nvSpPr>
          <p:cNvPr id="5" name="TextBox 4"/>
          <p:cNvSpPr txBox="1"/>
          <p:nvPr/>
        </p:nvSpPr>
        <p:spPr>
          <a:xfrm>
            <a:off x="8100291" y="2512291"/>
            <a:ext cx="272042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500" b="1" dirty="0">
                <a:solidFill>
                  <a:srgbClr val="00CC00"/>
                </a:solidFill>
              </a:rPr>
              <a:t>2</a:t>
            </a:r>
            <a:r>
              <a:rPr lang="ru-RU" sz="4500" b="1" dirty="0" smtClean="0">
                <a:solidFill>
                  <a:srgbClr val="00CC00"/>
                </a:solidFill>
              </a:rPr>
              <a:t>-11 класс</a:t>
            </a:r>
            <a:endParaRPr lang="ru-RU" sz="4500" b="1" dirty="0">
              <a:solidFill>
                <a:srgbClr val="00CC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08255" y="1973796"/>
            <a:ext cx="111279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76" y="3225659"/>
            <a:ext cx="8210246" cy="373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682</Words>
  <Application>Microsoft Office PowerPoint</Application>
  <PresentationFormat>Широкоэкранный</PresentationFormat>
  <Paragraphs>71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Городской конкурс методических служб – 2022 НОМИНАЦИЯ «Лучшее опорное учреждение системы образования городского округа "Город Архангельск» : «Кванториум МБОУ СШ № 77 - первый школьный детский технопарк в Архангельской области.  Опыт и перспективы работы</vt:lpstr>
      <vt:lpstr>Презентация PowerPoint</vt:lpstr>
      <vt:lpstr>Проект предполагает комплексную работу, направленную на информационно-методическое сопровождение организаций основного и дополнительного образования города Архангельска и Архангельской области по вопросам: </vt:lpstr>
      <vt:lpstr>Проект реализуется по следующим направлениям работы: </vt:lpstr>
      <vt:lpstr>Презентация PowerPoint</vt:lpstr>
      <vt:lpstr>Первый школьный технопарк  Расположение: ул. Адмирала Макарова, 33</vt:lpstr>
      <vt:lpstr>ЦЕЛЬ - развитие у обучающихся естественно-научной, математической, информационной грамотности, формирования критического и креативного мышления, совершенствования навыков естественно-научной и технологической направленностей</vt:lpstr>
      <vt:lpstr>Оборудование </vt:lpstr>
      <vt:lpstr>Дополнительное образование  и внеурочная деятельность</vt:lpstr>
      <vt:lpstr>Педагоги </vt:lpstr>
      <vt:lpstr>Основной учебный процесс</vt:lpstr>
      <vt:lpstr>Мероприятия</vt:lpstr>
      <vt:lpstr>Мероприятия</vt:lpstr>
      <vt:lpstr>СОГЛАШЕНИЯ о сотрудничестве </vt:lpstr>
      <vt:lpstr>Основные результаты</vt:lpstr>
      <vt:lpstr>СЕЙЧАС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технопарк «КВАНТОРИУМ»  на базе МБОУ СШ №77</dc:title>
  <dc:creator>User</dc:creator>
  <cp:lastModifiedBy>Maria nesterenko</cp:lastModifiedBy>
  <cp:revision>25</cp:revision>
  <cp:lastPrinted>2021-11-17T09:34:03Z</cp:lastPrinted>
  <dcterms:created xsi:type="dcterms:W3CDTF">2021-09-09T08:28:10Z</dcterms:created>
  <dcterms:modified xsi:type="dcterms:W3CDTF">2022-10-31T17:43:40Z</dcterms:modified>
</cp:coreProperties>
</file>